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344" y="-78"/>
      </p:cViewPr>
      <p:guideLst>
        <p:guide orient="horz"/>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37419282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10645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73914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421946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2473894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98763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963571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57177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61354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359846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19/06/2018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10449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40894" y="0"/>
            <a:ext cx="8462211" cy="6858000"/>
          </a:xfrm>
          <a:prstGeom prst="rect">
            <a:avLst/>
          </a:prstGeom>
        </p:spPr>
      </p:pic>
      <p:pic>
        <p:nvPicPr>
          <p:cNvPr id="8" name="Imag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452320" y="6237312"/>
            <a:ext cx="1343498" cy="360000"/>
          </a:xfrm>
          <a:prstGeom prst="rect">
            <a:avLst/>
          </a:prstGeom>
        </p:spPr>
      </p:pic>
    </p:spTree>
    <p:extLst>
      <p:ext uri="{BB962C8B-B14F-4D97-AF65-F5344CB8AC3E}">
        <p14:creationId xmlns:p14="http://schemas.microsoft.com/office/powerpoint/2010/main" val="3513740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476672"/>
            <a:ext cx="9144000" cy="477054"/>
          </a:xfrm>
          <a:prstGeom prst="rect">
            <a:avLst/>
          </a:prstGeom>
          <a:solidFill>
            <a:schemeClr val="tx2"/>
          </a:solidFill>
        </p:spPr>
        <p:txBody>
          <a:bodyPr wrap="square" lIns="360000" rtlCol="0">
            <a:spAutoFit/>
          </a:bodyPr>
          <a:lstStyle/>
          <a:p>
            <a:r>
              <a:rPr lang="fr-FR" sz="2500" dirty="0" smtClean="0">
                <a:solidFill>
                  <a:schemeClr val="bg1"/>
                </a:solidFill>
              </a:rPr>
              <a:t>LES SUPPORTS VERTICAUX</a:t>
            </a:r>
            <a:endParaRPr lang="fr-FR" sz="2500" dirty="0">
              <a:solidFill>
                <a:schemeClr val="bg1"/>
              </a:solidFill>
            </a:endParaRPr>
          </a:p>
        </p:txBody>
      </p:sp>
      <p:sp>
        <p:nvSpPr>
          <p:cNvPr id="27" name="ZoneTexte 26"/>
          <p:cNvSpPr txBox="1"/>
          <p:nvPr/>
        </p:nvSpPr>
        <p:spPr>
          <a:xfrm>
            <a:off x="2298627" y="3048894"/>
            <a:ext cx="6192688" cy="46166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t>Le recul nécessaire depuis le mur ou la structure porteuse est de 2,76m</a:t>
            </a:r>
          </a:p>
          <a:p>
            <a:pPr marL="171450" indent="-171450">
              <a:buFont typeface="Arial" panose="020B0604020202020204" pitchFamily="34" charset="0"/>
              <a:buChar char="•"/>
            </a:pPr>
            <a:r>
              <a:rPr lang="fr-FR" sz="1200" dirty="0" smtClean="0"/>
              <a:t>Il faut prévoir un écart de minimum 40cm entre le mur latéral &amp; le premier support vertical </a:t>
            </a:r>
            <a:endParaRPr lang="fr-FR" sz="1200" dirty="0"/>
          </a:p>
        </p:txBody>
      </p:sp>
      <p:cxnSp>
        <p:nvCxnSpPr>
          <p:cNvPr id="41" name="Connecteur droit 40"/>
          <p:cNvCxnSpPr/>
          <p:nvPr/>
        </p:nvCxnSpPr>
        <p:spPr>
          <a:xfrm>
            <a:off x="755608" y="2390179"/>
            <a:ext cx="3600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755608" y="2562770"/>
            <a:ext cx="36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1252660" y="2246163"/>
            <a:ext cx="5461725" cy="461665"/>
          </a:xfrm>
          <a:prstGeom prst="rect">
            <a:avLst/>
          </a:prstGeom>
          <a:noFill/>
        </p:spPr>
        <p:txBody>
          <a:bodyPr wrap="square" rtlCol="0">
            <a:spAutoFit/>
          </a:bodyPr>
          <a:lstStyle/>
          <a:p>
            <a:r>
              <a:rPr lang="fr-FR" sz="1200" i="1" dirty="0" smtClean="0">
                <a:solidFill>
                  <a:schemeClr val="tx2"/>
                </a:solidFill>
              </a:rPr>
              <a:t>Empiétement pour les manipulations de stationnement</a:t>
            </a:r>
          </a:p>
          <a:p>
            <a:r>
              <a:rPr lang="fr-FR" sz="1200" i="1" dirty="0" smtClean="0">
                <a:solidFill>
                  <a:schemeClr val="tx2"/>
                </a:solidFill>
              </a:rPr>
              <a:t>Empiètement du vélo une fois stationné</a:t>
            </a:r>
          </a:p>
        </p:txBody>
      </p:sp>
      <p:sp>
        <p:nvSpPr>
          <p:cNvPr id="60" name="ZoneTexte 59"/>
          <p:cNvSpPr txBox="1"/>
          <p:nvPr/>
        </p:nvSpPr>
        <p:spPr>
          <a:xfrm>
            <a:off x="2283397" y="3983483"/>
            <a:ext cx="6192688" cy="46166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t>L’espace entre deux positions peut être réduit à 35cm si la hauteur sous plafond est de 2,20m &amp; permet donc d’installer des positions de stationnement sur deux hauteurs</a:t>
            </a:r>
            <a:endParaRPr lang="fr-FR" sz="1200" dirty="0"/>
          </a:p>
        </p:txBody>
      </p:sp>
      <p:sp>
        <p:nvSpPr>
          <p:cNvPr id="83" name="ZoneTexte 82"/>
          <p:cNvSpPr txBox="1"/>
          <p:nvPr/>
        </p:nvSpPr>
        <p:spPr>
          <a:xfrm>
            <a:off x="2310224" y="4877228"/>
            <a:ext cx="6192688" cy="46166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t>L’espace entre deux positions est de 60cm si la hauteur sous plafond est comprise entre 1,95m &amp; 2,20m (dans ce cas les supports sont installés sur une seule hauteur)</a:t>
            </a:r>
            <a:endParaRPr lang="fr-FR" sz="1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406" y="2858692"/>
            <a:ext cx="15732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027" y="3715419"/>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849" y="4675857"/>
            <a:ext cx="1584325"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 name="ZoneTexte 93"/>
          <p:cNvSpPr txBox="1"/>
          <p:nvPr/>
        </p:nvSpPr>
        <p:spPr>
          <a:xfrm>
            <a:off x="395536" y="1196752"/>
            <a:ext cx="8280920" cy="830997"/>
          </a:xfrm>
          <a:prstGeom prst="rect">
            <a:avLst/>
          </a:prstGeom>
          <a:noFill/>
        </p:spPr>
        <p:txBody>
          <a:bodyPr wrap="square" rtlCol="0">
            <a:spAutoFit/>
          </a:bodyPr>
          <a:lstStyle/>
          <a:p>
            <a:r>
              <a:rPr lang="fr-FR" sz="1200" dirty="0" smtClean="0">
                <a:solidFill>
                  <a:schemeClr val="tx2"/>
                </a:solidFill>
              </a:rPr>
              <a:t>Les schémas suivants sont à l’échelle et vous permette nt de dessiner vos locaux de stationnement sur </a:t>
            </a:r>
            <a:r>
              <a:rPr lang="fr-FR" sz="1200" dirty="0" err="1" smtClean="0">
                <a:solidFill>
                  <a:schemeClr val="tx2"/>
                </a:solidFill>
              </a:rPr>
              <a:t>powerpoint</a:t>
            </a:r>
            <a:r>
              <a:rPr lang="fr-FR" sz="1200" dirty="0" smtClean="0">
                <a:solidFill>
                  <a:schemeClr val="tx2"/>
                </a:solidFill>
              </a:rPr>
              <a:t>. Bien entendu  ces informations ne sont données qu’à titre indicatif afin de vous aider à vous faire une idée de l’aménagement que vous pourriez réaliser avec nos équipements. Une étude précise sous </a:t>
            </a:r>
            <a:r>
              <a:rPr lang="fr-FR" sz="1200" dirty="0" err="1" smtClean="0">
                <a:solidFill>
                  <a:schemeClr val="tx2"/>
                </a:solidFill>
              </a:rPr>
              <a:t>Autocad</a:t>
            </a:r>
            <a:r>
              <a:rPr lang="fr-FR" sz="1200" dirty="0" smtClean="0">
                <a:solidFill>
                  <a:schemeClr val="tx2"/>
                </a:solidFill>
              </a:rPr>
              <a:t> doit être réalisée afin de valider la faisabilité de votre projet. Pour cela envoyer votre plan via le formulaire  de contact ou su rcontactez-nous@cykleo.fr</a:t>
            </a:r>
          </a:p>
        </p:txBody>
      </p:sp>
      <p:cxnSp>
        <p:nvCxnSpPr>
          <p:cNvPr id="95" name="Connecteur droit 94"/>
          <p:cNvCxnSpPr/>
          <p:nvPr/>
        </p:nvCxnSpPr>
        <p:spPr>
          <a:xfrm>
            <a:off x="689270" y="6265912"/>
            <a:ext cx="360000" cy="0"/>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689270" y="6021288"/>
            <a:ext cx="360000" cy="230832"/>
          </a:xfrm>
          <a:prstGeom prst="rect">
            <a:avLst/>
          </a:prstGeom>
          <a:noFill/>
        </p:spPr>
        <p:txBody>
          <a:bodyPr wrap="square" rtlCol="0">
            <a:spAutoFit/>
          </a:bodyPr>
          <a:lstStyle/>
          <a:p>
            <a:r>
              <a:rPr lang="fr-FR" sz="900" dirty="0" smtClean="0">
                <a:solidFill>
                  <a:schemeClr val="tx2"/>
                </a:solidFill>
              </a:rPr>
              <a:t>1m</a:t>
            </a:r>
            <a:endParaRPr lang="fr-FR" sz="900" dirty="0">
              <a:solidFill>
                <a:schemeClr val="tx2"/>
              </a:solidFill>
            </a:endParaRPr>
          </a:p>
        </p:txBody>
      </p:sp>
    </p:spTree>
    <p:extLst>
      <p:ext uri="{BB962C8B-B14F-4D97-AF65-F5344CB8AC3E}">
        <p14:creationId xmlns:p14="http://schemas.microsoft.com/office/powerpoint/2010/main" val="2873419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1109218" y="3836263"/>
            <a:ext cx="5400000"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0" y="476672"/>
            <a:ext cx="9144000" cy="477054"/>
          </a:xfrm>
          <a:prstGeom prst="rect">
            <a:avLst/>
          </a:prstGeom>
          <a:solidFill>
            <a:schemeClr val="tx2"/>
          </a:solidFill>
        </p:spPr>
        <p:txBody>
          <a:bodyPr wrap="square" lIns="360000" rtlCol="0">
            <a:spAutoFit/>
          </a:bodyPr>
          <a:lstStyle/>
          <a:p>
            <a:r>
              <a:rPr lang="fr-FR" sz="2500" dirty="0" smtClean="0">
                <a:solidFill>
                  <a:schemeClr val="bg1"/>
                </a:solidFill>
              </a:rPr>
              <a:t>LES SUPPORTS VERTICAUX</a:t>
            </a:r>
            <a:endParaRPr lang="fr-FR" sz="2500" dirty="0">
              <a:solidFill>
                <a:schemeClr val="bg1"/>
              </a:solidFill>
            </a:endParaRPr>
          </a:p>
        </p:txBody>
      </p:sp>
      <p:sp>
        <p:nvSpPr>
          <p:cNvPr id="7" name="ZoneTexte 6"/>
          <p:cNvSpPr txBox="1"/>
          <p:nvPr/>
        </p:nvSpPr>
        <p:spPr>
          <a:xfrm>
            <a:off x="395537" y="1196752"/>
            <a:ext cx="8533852" cy="1200329"/>
          </a:xfrm>
          <a:prstGeom prst="rect">
            <a:avLst/>
          </a:prstGeom>
          <a:noFill/>
        </p:spPr>
        <p:txBody>
          <a:bodyPr wrap="square" rtlCol="0">
            <a:spAutoFit/>
          </a:bodyPr>
          <a:lstStyle/>
          <a:p>
            <a:r>
              <a:rPr lang="fr-FR" sz="1200" dirty="0" smtClean="0">
                <a:solidFill>
                  <a:schemeClr val="tx2"/>
                </a:solidFill>
              </a:rPr>
              <a:t>Pour dessiner votre aménagement sous Powerpoint, </a:t>
            </a:r>
          </a:p>
          <a:p>
            <a:pPr marL="228600" indent="-228600">
              <a:buFont typeface="+mj-lt"/>
              <a:buAutoNum type="arabicPeriod"/>
            </a:pPr>
            <a:r>
              <a:rPr lang="fr-FR" sz="1200" dirty="0" smtClean="0">
                <a:solidFill>
                  <a:schemeClr val="tx2"/>
                </a:solidFill>
              </a:rPr>
              <a:t>cliquer sur insertion/forme/trait </a:t>
            </a:r>
          </a:p>
          <a:p>
            <a:pPr marL="228600" indent="-228600">
              <a:buFont typeface="+mj-lt"/>
              <a:buAutoNum type="arabicPeriod"/>
            </a:pPr>
            <a:r>
              <a:rPr lang="fr-FR" sz="1200" dirty="0" smtClean="0">
                <a:solidFill>
                  <a:schemeClr val="tx2"/>
                </a:solidFill>
              </a:rPr>
              <a:t>double cliquer sur le trait, le menu change et vous propose de renseigner les dimensions de votre trait</a:t>
            </a:r>
          </a:p>
          <a:p>
            <a:pPr marL="228600" indent="-228600">
              <a:buFont typeface="+mj-lt"/>
              <a:buAutoNum type="arabicPeriod"/>
            </a:pPr>
            <a:r>
              <a:rPr lang="fr-FR" sz="1200" dirty="0" smtClean="0">
                <a:solidFill>
                  <a:schemeClr val="tx2"/>
                </a:solidFill>
              </a:rPr>
              <a:t>dessiner de cette façon votre local en indiquant toutes les mesures</a:t>
            </a:r>
          </a:p>
          <a:p>
            <a:pPr marL="228600" indent="-228600">
              <a:buFont typeface="+mj-lt"/>
              <a:buAutoNum type="arabicPeriod"/>
            </a:pPr>
            <a:r>
              <a:rPr lang="fr-FR" sz="1200" dirty="0" smtClean="0">
                <a:solidFill>
                  <a:schemeClr val="tx2"/>
                </a:solidFill>
              </a:rPr>
              <a:t>récupérer les schémas du </a:t>
            </a:r>
            <a:r>
              <a:rPr lang="fr-FR" sz="1200" dirty="0" err="1" smtClean="0">
                <a:solidFill>
                  <a:schemeClr val="tx2"/>
                </a:solidFill>
              </a:rPr>
              <a:t>slide</a:t>
            </a:r>
            <a:r>
              <a:rPr lang="fr-FR" sz="1200" dirty="0" smtClean="0">
                <a:solidFill>
                  <a:schemeClr val="tx2"/>
                </a:solidFill>
              </a:rPr>
              <a:t> précédent et projeter les avec un entraxe de 60cm ou de 35cm en fonction de la hauteur disponible</a:t>
            </a:r>
          </a:p>
          <a:p>
            <a:endParaRPr lang="fr-FR" sz="1200" dirty="0" smtClean="0">
              <a:solidFill>
                <a:schemeClr val="tx2"/>
              </a:solidFill>
            </a:endParaRPr>
          </a:p>
        </p:txBody>
      </p:sp>
      <p:sp>
        <p:nvSpPr>
          <p:cNvPr id="11" name="ZoneTexte 10"/>
          <p:cNvSpPr txBox="1"/>
          <p:nvPr/>
        </p:nvSpPr>
        <p:spPr>
          <a:xfrm>
            <a:off x="3176102" y="3140968"/>
            <a:ext cx="1266229" cy="276999"/>
          </a:xfrm>
          <a:prstGeom prst="rect">
            <a:avLst/>
          </a:prstGeom>
          <a:noFill/>
        </p:spPr>
        <p:txBody>
          <a:bodyPr wrap="square" rtlCol="0">
            <a:spAutoFit/>
          </a:bodyPr>
          <a:lstStyle>
            <a:defPPr>
              <a:defRPr lang="fr-FR"/>
            </a:defPPr>
            <a:lvl1pPr>
              <a:defRPr sz="1200" i="1">
                <a:solidFill>
                  <a:srgbClr val="CC0099"/>
                </a:solidFill>
              </a:defRPr>
            </a:lvl1pPr>
          </a:lstStyle>
          <a:p>
            <a:r>
              <a:rPr lang="fr-FR" dirty="0"/>
              <a:t>15 m</a:t>
            </a:r>
          </a:p>
        </p:txBody>
      </p:sp>
      <p:cxnSp>
        <p:nvCxnSpPr>
          <p:cNvPr id="13" name="Connecteur droit 12"/>
          <p:cNvCxnSpPr/>
          <p:nvPr/>
        </p:nvCxnSpPr>
        <p:spPr>
          <a:xfrm>
            <a:off x="1109218" y="3836263"/>
            <a:ext cx="0" cy="900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509218" y="3836263"/>
            <a:ext cx="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1109217" y="4740078"/>
            <a:ext cx="5400001" cy="1256185"/>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467544" y="4101596"/>
            <a:ext cx="720081" cy="276999"/>
          </a:xfrm>
          <a:prstGeom prst="rect">
            <a:avLst/>
          </a:prstGeom>
          <a:noFill/>
        </p:spPr>
        <p:txBody>
          <a:bodyPr wrap="square" rtlCol="0">
            <a:spAutoFit/>
          </a:bodyPr>
          <a:lstStyle/>
          <a:p>
            <a:r>
              <a:rPr lang="fr-FR" sz="1200" i="1" dirty="0" smtClean="0">
                <a:solidFill>
                  <a:srgbClr val="CC0099"/>
                </a:solidFill>
              </a:rPr>
              <a:t>2,5 m</a:t>
            </a:r>
            <a:endParaRPr lang="fr-FR" sz="1200" i="1" dirty="0">
              <a:solidFill>
                <a:srgbClr val="CC0099"/>
              </a:solidFill>
            </a:endParaRPr>
          </a:p>
        </p:txBody>
      </p:sp>
      <p:sp>
        <p:nvSpPr>
          <p:cNvPr id="19" name="ZoneTexte 18"/>
          <p:cNvSpPr txBox="1"/>
          <p:nvPr/>
        </p:nvSpPr>
        <p:spPr>
          <a:xfrm>
            <a:off x="6581826" y="4777763"/>
            <a:ext cx="720081" cy="276999"/>
          </a:xfrm>
          <a:prstGeom prst="rect">
            <a:avLst/>
          </a:prstGeom>
          <a:noFill/>
        </p:spPr>
        <p:txBody>
          <a:bodyPr wrap="square" rtlCol="0">
            <a:spAutoFit/>
          </a:bodyPr>
          <a:lstStyle>
            <a:defPPr>
              <a:defRPr lang="fr-FR"/>
            </a:defPPr>
            <a:lvl1pPr>
              <a:defRPr sz="1200" i="1">
                <a:solidFill>
                  <a:srgbClr val="CC0099"/>
                </a:solidFill>
              </a:defRPr>
            </a:lvl1pPr>
          </a:lstStyle>
          <a:p>
            <a:r>
              <a:rPr lang="fr-FR" dirty="0" smtClean="0"/>
              <a:t>6 </a:t>
            </a:r>
            <a:r>
              <a:rPr lang="fr-FR" dirty="0"/>
              <a:t>m</a:t>
            </a:r>
          </a:p>
        </p:txBody>
      </p:sp>
      <p:sp>
        <p:nvSpPr>
          <p:cNvPr id="20" name="ZoneTexte 19"/>
          <p:cNvSpPr txBox="1"/>
          <p:nvPr/>
        </p:nvSpPr>
        <p:spPr>
          <a:xfrm>
            <a:off x="563156" y="2276872"/>
            <a:ext cx="8029079" cy="830997"/>
          </a:xfrm>
          <a:prstGeom prst="rect">
            <a:avLst/>
          </a:prstGeom>
          <a:noFill/>
        </p:spPr>
        <p:txBody>
          <a:bodyPr wrap="square" rtlCol="0">
            <a:spAutoFit/>
          </a:bodyPr>
          <a:lstStyle/>
          <a:p>
            <a:r>
              <a:rPr lang="fr-FR" sz="1200" dirty="0" smtClean="0"/>
              <a:t>Exemple d’utilisation du support Powerpoint </a:t>
            </a:r>
            <a:r>
              <a:rPr lang="fr-FR" sz="1200" i="1" dirty="0" smtClean="0">
                <a:solidFill>
                  <a:schemeClr val="tx1">
                    <a:lumMod val="50000"/>
                    <a:lumOff val="50000"/>
                  </a:schemeClr>
                </a:solidFill>
              </a:rPr>
              <a:t>(il s’agit d’une projection approximative, l’idée étant avant tout de vous permettre de vous faire une idée de l’aménagement de votre local même si vous n’êtes pas équipé de logiciel d’aménagement professionnel; Pour réaliser une projection professionnelle contactez nos conseillers 0144751800 ou envoyer un plan même à main levé de votre local à contactez-nous@cykleo.fr)</a:t>
            </a:r>
            <a:endParaRPr lang="fr-FR" sz="1200" i="1" dirty="0">
              <a:solidFill>
                <a:schemeClr val="tx1">
                  <a:lumMod val="50000"/>
                  <a:lumOff val="50000"/>
                </a:schemeClr>
              </a:solidFill>
            </a:endParaRPr>
          </a:p>
        </p:txBody>
      </p:sp>
      <p:sp>
        <p:nvSpPr>
          <p:cNvPr id="21" name="ZoneTexte 20"/>
          <p:cNvSpPr txBox="1"/>
          <p:nvPr/>
        </p:nvSpPr>
        <p:spPr>
          <a:xfrm>
            <a:off x="965203" y="5593985"/>
            <a:ext cx="3024335" cy="276999"/>
          </a:xfrm>
          <a:prstGeom prst="rect">
            <a:avLst/>
          </a:prstGeom>
          <a:noFill/>
        </p:spPr>
        <p:txBody>
          <a:bodyPr wrap="square" rtlCol="0">
            <a:spAutoFit/>
          </a:bodyPr>
          <a:lstStyle/>
          <a:p>
            <a:r>
              <a:rPr lang="fr-FR" sz="1200" i="1" dirty="0" smtClean="0">
                <a:solidFill>
                  <a:srgbClr val="CC0099"/>
                </a:solidFill>
              </a:rPr>
              <a:t>Hauteur disponible 2,25m</a:t>
            </a:r>
            <a:endParaRPr lang="fr-FR" sz="1200" i="1" dirty="0">
              <a:solidFill>
                <a:srgbClr val="CC0099"/>
              </a:solidFill>
            </a:endParaRPr>
          </a:p>
        </p:txBody>
      </p:sp>
      <p:pic>
        <p:nvPicPr>
          <p:cNvPr id="2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06717" y="3735793"/>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4" name="Connecteur droit 23"/>
          <p:cNvCxnSpPr/>
          <p:nvPr/>
        </p:nvCxnSpPr>
        <p:spPr>
          <a:xfrm>
            <a:off x="6365218" y="3785401"/>
            <a:ext cx="144000" cy="0"/>
          </a:xfrm>
          <a:prstGeom prst="line">
            <a:avLst/>
          </a:prstGeom>
          <a:ln w="3175">
            <a:solidFill>
              <a:srgbClr val="CC0099"/>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292902" y="3555625"/>
            <a:ext cx="432632" cy="215444"/>
          </a:xfrm>
          <a:prstGeom prst="rect">
            <a:avLst/>
          </a:prstGeom>
          <a:noFill/>
        </p:spPr>
        <p:txBody>
          <a:bodyPr wrap="square" rtlCol="0">
            <a:spAutoFit/>
          </a:bodyPr>
          <a:lstStyle>
            <a:defPPr>
              <a:defRPr lang="fr-FR"/>
            </a:defPPr>
            <a:lvl1pPr>
              <a:defRPr sz="1200" i="1">
                <a:solidFill>
                  <a:srgbClr val="CC0099"/>
                </a:solidFill>
              </a:defRPr>
            </a:lvl1pPr>
          </a:lstStyle>
          <a:p>
            <a:r>
              <a:rPr lang="fr-FR" sz="800" dirty="0" smtClean="0"/>
              <a:t>0,4 </a:t>
            </a:r>
            <a:r>
              <a:rPr lang="fr-FR" sz="800" dirty="0"/>
              <a:t>m</a:t>
            </a:r>
          </a:p>
        </p:txBody>
      </p:sp>
      <p:pic>
        <p:nvPicPr>
          <p:cNvPr id="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116564" y="3735794"/>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728841" y="3735794"/>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338688" y="3735795"/>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942120" y="3735792"/>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551967" y="3735793"/>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164244" y="3735793"/>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74091" y="3735794"/>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383939" y="3735795"/>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99763" y="3735791"/>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615588" y="3735791"/>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50000" b="50000"/>
          <a:stretch/>
        </p:blipFill>
        <p:spPr bwMode="auto">
          <a:xfrm rot="5400000">
            <a:off x="1050628" y="4105962"/>
            <a:ext cx="396081" cy="387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ZoneTexte 48"/>
          <p:cNvSpPr txBox="1"/>
          <p:nvPr/>
        </p:nvSpPr>
        <p:spPr>
          <a:xfrm>
            <a:off x="978573" y="4161137"/>
            <a:ext cx="543761" cy="276999"/>
          </a:xfrm>
          <a:prstGeom prst="rect">
            <a:avLst/>
          </a:prstGeom>
          <a:noFill/>
        </p:spPr>
        <p:txBody>
          <a:bodyPr wrap="square" rtlCol="0">
            <a:spAutoFit/>
          </a:bodyPr>
          <a:lstStyle>
            <a:defPPr>
              <a:defRPr lang="fr-FR"/>
            </a:defPPr>
            <a:lvl1pPr>
              <a:defRPr sz="1200" i="1">
                <a:solidFill>
                  <a:srgbClr val="CC0099"/>
                </a:solidFill>
              </a:defRPr>
            </a:lvl1pPr>
          </a:lstStyle>
          <a:p>
            <a:r>
              <a:rPr lang="fr-FR" dirty="0" smtClean="0"/>
              <a:t>0,9 </a:t>
            </a:r>
            <a:r>
              <a:rPr lang="fr-FR" dirty="0"/>
              <a:t>m</a:t>
            </a:r>
          </a:p>
        </p:txBody>
      </p:sp>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r="12457"/>
          <a:stretch/>
        </p:blipFill>
        <p:spPr bwMode="auto">
          <a:xfrm rot="11576989">
            <a:off x="3270363" y="4523265"/>
            <a:ext cx="3062987"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231412" y="3734401"/>
            <a:ext cx="1584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72863"/>
          <a:stretch/>
        </p:blipFill>
        <p:spPr bwMode="auto">
          <a:xfrm rot="5400000">
            <a:off x="805087" y="4013498"/>
            <a:ext cx="1584325" cy="208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ZoneTexte 54"/>
          <p:cNvSpPr txBox="1"/>
          <p:nvPr/>
        </p:nvSpPr>
        <p:spPr>
          <a:xfrm>
            <a:off x="991174" y="5996263"/>
            <a:ext cx="3024335" cy="276999"/>
          </a:xfrm>
          <a:prstGeom prst="rect">
            <a:avLst/>
          </a:prstGeom>
          <a:noFill/>
        </p:spPr>
        <p:txBody>
          <a:bodyPr wrap="square" rtlCol="0">
            <a:spAutoFit/>
          </a:bodyPr>
          <a:lstStyle/>
          <a:p>
            <a:r>
              <a:rPr lang="fr-FR" sz="1200" dirty="0" smtClean="0">
                <a:solidFill>
                  <a:schemeClr val="tx2"/>
                </a:solidFill>
              </a:rPr>
              <a:t>62 places en utilisant les supports verticaux!</a:t>
            </a:r>
            <a:endParaRPr lang="fr-FR" sz="1200" dirty="0">
              <a:solidFill>
                <a:schemeClr val="tx2"/>
              </a:solidFill>
            </a:endParaRPr>
          </a:p>
        </p:txBody>
      </p:sp>
      <p:cxnSp>
        <p:nvCxnSpPr>
          <p:cNvPr id="56" name="Connecteur droit 55"/>
          <p:cNvCxnSpPr/>
          <p:nvPr/>
        </p:nvCxnSpPr>
        <p:spPr>
          <a:xfrm>
            <a:off x="6373618" y="4975182"/>
            <a:ext cx="144000" cy="0"/>
          </a:xfrm>
          <a:prstGeom prst="line">
            <a:avLst/>
          </a:prstGeom>
          <a:ln w="3175">
            <a:solidFill>
              <a:srgbClr val="CC0099"/>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6292902" y="4975182"/>
            <a:ext cx="432632" cy="215444"/>
          </a:xfrm>
          <a:prstGeom prst="rect">
            <a:avLst/>
          </a:prstGeom>
          <a:noFill/>
        </p:spPr>
        <p:txBody>
          <a:bodyPr wrap="square" rtlCol="0">
            <a:spAutoFit/>
          </a:bodyPr>
          <a:lstStyle>
            <a:defPPr>
              <a:defRPr lang="fr-FR"/>
            </a:defPPr>
            <a:lvl1pPr>
              <a:defRPr sz="1200" i="1">
                <a:solidFill>
                  <a:srgbClr val="CC0099"/>
                </a:solidFill>
              </a:defRPr>
            </a:lvl1pPr>
          </a:lstStyle>
          <a:p>
            <a:r>
              <a:rPr lang="fr-FR" sz="800" dirty="0" smtClean="0"/>
              <a:t>0,4 </a:t>
            </a:r>
            <a:r>
              <a:rPr lang="fr-FR" sz="800" dirty="0"/>
              <a:t>m</a:t>
            </a:r>
          </a:p>
        </p:txBody>
      </p:sp>
      <p:pic>
        <p:nvPicPr>
          <p:cNvPr id="2053" name="Picture 5" descr="RÃ©sultat de recherche d'images pour &quot;astuce icone&quot;"/>
          <p:cNvPicPr>
            <a:picLocks noChangeAspect="1" noChangeArrowheads="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l="9731" r="50000"/>
          <a:stretch/>
        </p:blipFill>
        <p:spPr bwMode="auto">
          <a:xfrm>
            <a:off x="7033189" y="3195625"/>
            <a:ext cx="830865" cy="720000"/>
          </a:xfrm>
          <a:prstGeom prst="rect">
            <a:avLst/>
          </a:prstGeom>
          <a:noFill/>
          <a:extLst>
            <a:ext uri="{909E8E84-426E-40DD-AFC4-6F175D3DCCD1}">
              <a14:hiddenFill xmlns:a14="http://schemas.microsoft.com/office/drawing/2010/main">
                <a:solidFill>
                  <a:srgbClr val="FFFFFF"/>
                </a:solidFill>
              </a14:hiddenFill>
            </a:ext>
          </a:extLst>
        </p:spPr>
      </p:pic>
      <p:sp>
        <p:nvSpPr>
          <p:cNvPr id="50" name="ZoneTexte 49"/>
          <p:cNvSpPr txBox="1"/>
          <p:nvPr/>
        </p:nvSpPr>
        <p:spPr>
          <a:xfrm>
            <a:off x="7705253" y="3323736"/>
            <a:ext cx="1224136" cy="461665"/>
          </a:xfrm>
          <a:prstGeom prst="rect">
            <a:avLst/>
          </a:prstGeom>
          <a:noFill/>
        </p:spPr>
        <p:txBody>
          <a:bodyPr wrap="square" rtlCol="0">
            <a:spAutoFit/>
          </a:bodyPr>
          <a:lstStyle/>
          <a:p>
            <a:r>
              <a:rPr lang="fr-FR" sz="1200" dirty="0"/>
              <a:t>Prévoir </a:t>
            </a:r>
            <a:r>
              <a:rPr lang="fr-FR" sz="1200" dirty="0" smtClean="0"/>
              <a:t>1,40m de passage</a:t>
            </a:r>
            <a:endParaRPr lang="fr-FR" sz="1200" dirty="0"/>
          </a:p>
        </p:txBody>
      </p:sp>
    </p:spTree>
    <p:extLst>
      <p:ext uri="{BB962C8B-B14F-4D97-AF65-F5344CB8AC3E}">
        <p14:creationId xmlns:p14="http://schemas.microsoft.com/office/powerpoint/2010/main" val="3333852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339</Words>
  <Application>Microsoft Office PowerPoint</Application>
  <PresentationFormat>Affichage à l'écran (4:3)</PresentationFormat>
  <Paragraphs>25</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Effia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Bergues Lagarde Caroline</dc:creator>
  <cp:lastModifiedBy>Bergues Lagarde Caroline</cp:lastModifiedBy>
  <cp:revision>9</cp:revision>
  <dcterms:created xsi:type="dcterms:W3CDTF">2018-06-19T07:25:05Z</dcterms:created>
  <dcterms:modified xsi:type="dcterms:W3CDTF">2018-06-19T08:37:59Z</dcterms:modified>
</cp:coreProperties>
</file>