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100" d="100"/>
          <a:sy n="100" d="100"/>
        </p:scale>
        <p:origin x="-354" y="1404"/>
      </p:cViewPr>
      <p:guideLst>
        <p:guide orient="horz"/>
        <p:guide pos="2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7169B5-B62D-4A51-A00B-C380C55E92F0}" type="datetimeFigureOut">
              <a:rPr lang="fr-FR" smtClean="0"/>
              <a:t>05/07/2018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4627D8-B9EB-4A47-BC59-2644814C7CD3}" type="slidenum">
              <a:rPr lang="fr-FR" smtClean="0"/>
              <a:t>‹N°›</a:t>
            </a:fld>
            <a:endParaRPr lang="fr-FR"/>
          </a:p>
        </p:txBody>
      </p:sp>
    </p:spTree>
    <p:extLst>
      <p:ext uri="{BB962C8B-B14F-4D97-AF65-F5344CB8AC3E}">
        <p14:creationId xmlns:p14="http://schemas.microsoft.com/office/powerpoint/2010/main" val="3784231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7A4627D8-B9EB-4A47-BC59-2644814C7CD3}" type="slidenum">
              <a:rPr lang="fr-FR" smtClean="0"/>
              <a:t>1</a:t>
            </a:fld>
            <a:endParaRPr lang="fr-FR"/>
          </a:p>
        </p:txBody>
      </p:sp>
    </p:spTree>
    <p:extLst>
      <p:ext uri="{BB962C8B-B14F-4D97-AF65-F5344CB8AC3E}">
        <p14:creationId xmlns:p14="http://schemas.microsoft.com/office/powerpoint/2010/main" val="1565589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05/07/2018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374192822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05/07/2018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1106457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05/07/2018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739147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05/07/2018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4219462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05/07/2018</a:t>
            </a:fld>
            <a:endParaRPr lang="fr-FR"/>
          </a:p>
        </p:txBody>
      </p:sp>
      <p:sp>
        <p:nvSpPr>
          <p:cNvPr id="5" name="Espace réservé du pied de page 4"/>
          <p:cNvSpPr>
            <a:spLocks noGrp="1"/>
          </p:cNvSpPr>
          <p:nvPr>
            <p:ph type="ftr" sz="quarter" idx="11"/>
          </p:nvPr>
        </p:nvSpPr>
        <p:spPr>
          <a:xfrm>
            <a:off x="3124200" y="6356350"/>
            <a:ext cx="2895600" cy="365125"/>
          </a:xfrm>
          <a:prstGeom prst="rect">
            <a:avLst/>
          </a:prstGeom>
        </p:spPr>
        <p:txBody>
          <a:bodyPr/>
          <a:lstStyle/>
          <a:p>
            <a:endParaRPr lang="fr-FR"/>
          </a:p>
        </p:txBody>
      </p:sp>
      <p:sp>
        <p:nvSpPr>
          <p:cNvPr id="6" name="Espace réservé du numéro de diapositive 5"/>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2473894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05/07/2018</a:t>
            </a:fld>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987635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05/07/2018</a:t>
            </a:fld>
            <a:endParaRPr lang="fr-FR"/>
          </a:p>
        </p:txBody>
      </p:sp>
      <p:sp>
        <p:nvSpPr>
          <p:cNvPr id="8" name="Espace réservé du pied de page 7"/>
          <p:cNvSpPr>
            <a:spLocks noGrp="1"/>
          </p:cNvSpPr>
          <p:nvPr>
            <p:ph type="ftr" sz="quarter" idx="11"/>
          </p:nvPr>
        </p:nvSpPr>
        <p:spPr>
          <a:xfrm>
            <a:off x="3124200" y="6356350"/>
            <a:ext cx="2895600" cy="365125"/>
          </a:xfrm>
          <a:prstGeom prst="rect">
            <a:avLst/>
          </a:prstGeom>
        </p:spPr>
        <p:txBody>
          <a:bodyPr/>
          <a:lstStyle/>
          <a:p>
            <a:endParaRPr lang="fr-FR"/>
          </a:p>
        </p:txBody>
      </p:sp>
      <p:sp>
        <p:nvSpPr>
          <p:cNvPr id="9" name="Espace réservé du numéro de diapositive 8"/>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963571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Modifiez le style du titre</a:t>
            </a:r>
            <a:endParaRPr lang="fr-FR"/>
          </a:p>
        </p:txBody>
      </p:sp>
      <p:sp>
        <p:nvSpPr>
          <p:cNvPr id="3" name="Espace réservé de la date 2"/>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05/07/2018</a:t>
            </a:fld>
            <a:endParaRPr lang="fr-FR"/>
          </a:p>
        </p:txBody>
      </p:sp>
      <p:sp>
        <p:nvSpPr>
          <p:cNvPr id="4" name="Espace réservé du pied de page 3"/>
          <p:cNvSpPr>
            <a:spLocks noGrp="1"/>
          </p:cNvSpPr>
          <p:nvPr>
            <p:ph type="ftr" sz="quarter" idx="11"/>
          </p:nvPr>
        </p:nvSpPr>
        <p:spPr>
          <a:xfrm>
            <a:off x="3124200" y="6356350"/>
            <a:ext cx="2895600" cy="365125"/>
          </a:xfrm>
          <a:prstGeom prst="rect">
            <a:avLst/>
          </a:prstGeom>
        </p:spPr>
        <p:txBody>
          <a:bodyPr/>
          <a:lstStyle/>
          <a:p>
            <a:endParaRPr lang="fr-FR"/>
          </a:p>
        </p:txBody>
      </p:sp>
      <p:sp>
        <p:nvSpPr>
          <p:cNvPr id="5" name="Espace réservé du numéro de diapositive 4"/>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157177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05/07/2018</a:t>
            </a:fld>
            <a:endParaRPr lang="fr-FR"/>
          </a:p>
        </p:txBody>
      </p:sp>
      <p:sp>
        <p:nvSpPr>
          <p:cNvPr id="3" name="Espace réservé du pied de page 2"/>
          <p:cNvSpPr>
            <a:spLocks noGrp="1"/>
          </p:cNvSpPr>
          <p:nvPr>
            <p:ph type="ftr" sz="quarter" idx="11"/>
          </p:nvPr>
        </p:nvSpPr>
        <p:spPr>
          <a:xfrm>
            <a:off x="3124200" y="6356350"/>
            <a:ext cx="2895600" cy="365125"/>
          </a:xfrm>
          <a:prstGeom prst="rect">
            <a:avLst/>
          </a:prstGeom>
        </p:spPr>
        <p:txBody>
          <a:bodyPr/>
          <a:lstStyle/>
          <a:p>
            <a:endParaRPr lang="fr-FR"/>
          </a:p>
        </p:txBody>
      </p:sp>
      <p:sp>
        <p:nvSpPr>
          <p:cNvPr id="4" name="Espace réservé du numéro de diapositive 3"/>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1613545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05/07/2018</a:t>
            </a:fld>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3598469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a:xfrm>
            <a:off x="457200" y="6356350"/>
            <a:ext cx="2133600" cy="365125"/>
          </a:xfrm>
          <a:prstGeom prst="rect">
            <a:avLst/>
          </a:prstGeom>
        </p:spPr>
        <p:txBody>
          <a:bodyPr/>
          <a:lstStyle/>
          <a:p>
            <a:fld id="{FD46744D-9A4E-4548-922F-354B2710192F}" type="datetimeFigureOut">
              <a:rPr lang="fr-FR" smtClean="0"/>
              <a:t>05/07/2018</a:t>
            </a:fld>
            <a:endParaRPr lang="fr-FR"/>
          </a:p>
        </p:txBody>
      </p:sp>
      <p:sp>
        <p:nvSpPr>
          <p:cNvPr id="6" name="Espace réservé du pied de page 5"/>
          <p:cNvSpPr>
            <a:spLocks noGrp="1"/>
          </p:cNvSpPr>
          <p:nvPr>
            <p:ph type="ftr" sz="quarter" idx="11"/>
          </p:nvPr>
        </p:nvSpPr>
        <p:spPr>
          <a:xfrm>
            <a:off x="3124200" y="6356350"/>
            <a:ext cx="28956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a:xfrm>
            <a:off x="6553200" y="6356350"/>
            <a:ext cx="2133600" cy="365125"/>
          </a:xfrm>
          <a:prstGeom prst="rect">
            <a:avLst/>
          </a:prstGeom>
        </p:spPr>
        <p:txBody>
          <a:bodyPr/>
          <a:lstStyle/>
          <a:p>
            <a:fld id="{9E3D8239-A65E-4B39-B69F-217D06A8F138}" type="slidenum">
              <a:rPr lang="fr-FR" smtClean="0"/>
              <a:t>‹N°›</a:t>
            </a:fld>
            <a:endParaRPr lang="fr-FR"/>
          </a:p>
        </p:txBody>
      </p:sp>
    </p:spTree>
    <p:extLst>
      <p:ext uri="{BB962C8B-B14F-4D97-AF65-F5344CB8AC3E}">
        <p14:creationId xmlns:p14="http://schemas.microsoft.com/office/powerpoint/2010/main" val="1104490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340894" y="0"/>
            <a:ext cx="8462211" cy="6858000"/>
          </a:xfrm>
          <a:prstGeom prst="rect">
            <a:avLst/>
          </a:prstGeom>
        </p:spPr>
      </p:pic>
      <p:pic>
        <p:nvPicPr>
          <p:cNvPr id="8" name="Imag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452320" y="6237312"/>
            <a:ext cx="1343498" cy="360000"/>
          </a:xfrm>
          <a:prstGeom prst="rect">
            <a:avLst/>
          </a:prstGeom>
        </p:spPr>
      </p:pic>
    </p:spTree>
    <p:extLst>
      <p:ext uri="{BB962C8B-B14F-4D97-AF65-F5344CB8AC3E}">
        <p14:creationId xmlns:p14="http://schemas.microsoft.com/office/powerpoint/2010/main" val="3513740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476672"/>
            <a:ext cx="9144000" cy="477054"/>
          </a:xfrm>
          <a:prstGeom prst="rect">
            <a:avLst/>
          </a:prstGeom>
          <a:solidFill>
            <a:schemeClr val="tx2"/>
          </a:solidFill>
        </p:spPr>
        <p:txBody>
          <a:bodyPr wrap="square" lIns="360000" rtlCol="0">
            <a:spAutoFit/>
          </a:bodyPr>
          <a:lstStyle/>
          <a:p>
            <a:r>
              <a:rPr lang="fr-FR" sz="2500" dirty="0" smtClean="0">
                <a:solidFill>
                  <a:schemeClr val="bg1"/>
                </a:solidFill>
              </a:rPr>
              <a:t>LES </a:t>
            </a:r>
            <a:r>
              <a:rPr lang="fr-FR" sz="2500" dirty="0" smtClean="0">
                <a:solidFill>
                  <a:schemeClr val="bg1"/>
                </a:solidFill>
              </a:rPr>
              <a:t>RACKS DOUBLE ETAGE</a:t>
            </a:r>
            <a:endParaRPr lang="fr-FR" sz="2500" dirty="0">
              <a:solidFill>
                <a:schemeClr val="bg1"/>
              </a:solidFill>
            </a:endParaRPr>
          </a:p>
        </p:txBody>
      </p:sp>
      <p:sp>
        <p:nvSpPr>
          <p:cNvPr id="27" name="ZoneTexte 26"/>
          <p:cNvSpPr txBox="1"/>
          <p:nvPr/>
        </p:nvSpPr>
        <p:spPr>
          <a:xfrm>
            <a:off x="2699792" y="3030218"/>
            <a:ext cx="6192688" cy="461665"/>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t>Le recul nécessaire depuis le mur ou la structure porteuse est de </a:t>
            </a:r>
            <a:r>
              <a:rPr lang="fr-FR" sz="1200" dirty="0" smtClean="0"/>
              <a:t>4,015m</a:t>
            </a:r>
            <a:endParaRPr lang="fr-FR" sz="1200" dirty="0" smtClean="0"/>
          </a:p>
          <a:p>
            <a:pPr marL="171450" indent="-171450">
              <a:buFont typeface="Arial" panose="020B0604020202020204" pitchFamily="34" charset="0"/>
              <a:buChar char="•"/>
            </a:pPr>
            <a:r>
              <a:rPr lang="fr-FR" sz="1200" dirty="0" smtClean="0"/>
              <a:t>Il faut prévoir un écart de minimum 40cm entre le mur latéral &amp; le premier </a:t>
            </a:r>
            <a:r>
              <a:rPr lang="fr-FR" sz="1200" dirty="0" smtClean="0"/>
              <a:t>support</a:t>
            </a:r>
            <a:endParaRPr lang="fr-FR" sz="1200" dirty="0"/>
          </a:p>
        </p:txBody>
      </p:sp>
      <p:cxnSp>
        <p:nvCxnSpPr>
          <p:cNvPr id="41" name="Connecteur droit 40"/>
          <p:cNvCxnSpPr/>
          <p:nvPr/>
        </p:nvCxnSpPr>
        <p:spPr>
          <a:xfrm>
            <a:off x="755608" y="2390179"/>
            <a:ext cx="360000" cy="0"/>
          </a:xfrm>
          <a:prstGeom prst="line">
            <a:avLst/>
          </a:prstGeom>
          <a:ln>
            <a:prstDash val="dashDot"/>
          </a:ln>
        </p:spPr>
        <p:style>
          <a:lnRef idx="1">
            <a:schemeClr val="accent1"/>
          </a:lnRef>
          <a:fillRef idx="0">
            <a:schemeClr val="accent1"/>
          </a:fillRef>
          <a:effectRef idx="0">
            <a:schemeClr val="accent1"/>
          </a:effectRef>
          <a:fontRef idx="minor">
            <a:schemeClr val="tx1"/>
          </a:fontRef>
        </p:style>
      </p:cxnSp>
      <p:cxnSp>
        <p:nvCxnSpPr>
          <p:cNvPr id="42" name="Connecteur droit 41"/>
          <p:cNvCxnSpPr/>
          <p:nvPr/>
        </p:nvCxnSpPr>
        <p:spPr>
          <a:xfrm>
            <a:off x="755608" y="2562770"/>
            <a:ext cx="360000" cy="0"/>
          </a:xfrm>
          <a:prstGeom prst="line">
            <a:avLst/>
          </a:prstGeom>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a:off x="1252660" y="2246163"/>
            <a:ext cx="5461725" cy="461665"/>
          </a:xfrm>
          <a:prstGeom prst="rect">
            <a:avLst/>
          </a:prstGeom>
          <a:noFill/>
        </p:spPr>
        <p:txBody>
          <a:bodyPr wrap="square" rtlCol="0">
            <a:spAutoFit/>
          </a:bodyPr>
          <a:lstStyle/>
          <a:p>
            <a:r>
              <a:rPr lang="fr-FR" sz="1200" i="1" dirty="0" smtClean="0">
                <a:solidFill>
                  <a:schemeClr val="tx2"/>
                </a:solidFill>
              </a:rPr>
              <a:t>Empiétement pour les manipulations de stationnement</a:t>
            </a:r>
          </a:p>
          <a:p>
            <a:r>
              <a:rPr lang="fr-FR" sz="1200" i="1" dirty="0" smtClean="0">
                <a:solidFill>
                  <a:schemeClr val="tx2"/>
                </a:solidFill>
              </a:rPr>
              <a:t>Empiètement du vélo une fois stationné</a:t>
            </a:r>
          </a:p>
        </p:txBody>
      </p:sp>
      <p:sp>
        <p:nvSpPr>
          <p:cNvPr id="60" name="ZoneTexte 59"/>
          <p:cNvSpPr txBox="1"/>
          <p:nvPr/>
        </p:nvSpPr>
        <p:spPr>
          <a:xfrm>
            <a:off x="4211960" y="3958466"/>
            <a:ext cx="3888432" cy="276999"/>
          </a:xfrm>
          <a:prstGeom prst="rect">
            <a:avLst/>
          </a:prstGeom>
          <a:noFill/>
        </p:spPr>
        <p:txBody>
          <a:bodyPr wrap="square" rtlCol="0">
            <a:spAutoFit/>
          </a:bodyPr>
          <a:lstStyle/>
          <a:p>
            <a:pPr marL="171450" indent="-171450">
              <a:buFont typeface="Arial" panose="020B0604020202020204" pitchFamily="34" charset="0"/>
              <a:buChar char="•"/>
            </a:pPr>
            <a:r>
              <a:rPr lang="fr-FR" sz="1200" dirty="0" smtClean="0"/>
              <a:t>Les racks peuvent être installés dos à dos</a:t>
            </a:r>
            <a:endParaRPr lang="fr-FR" sz="1200" dirty="0"/>
          </a:p>
        </p:txBody>
      </p:sp>
      <p:sp>
        <p:nvSpPr>
          <p:cNvPr id="94" name="ZoneTexte 93"/>
          <p:cNvSpPr txBox="1"/>
          <p:nvPr/>
        </p:nvSpPr>
        <p:spPr>
          <a:xfrm>
            <a:off x="395536" y="1196752"/>
            <a:ext cx="8280920" cy="830997"/>
          </a:xfrm>
          <a:prstGeom prst="rect">
            <a:avLst/>
          </a:prstGeom>
          <a:noFill/>
        </p:spPr>
        <p:txBody>
          <a:bodyPr wrap="square" rtlCol="0">
            <a:spAutoFit/>
          </a:bodyPr>
          <a:lstStyle/>
          <a:p>
            <a:r>
              <a:rPr lang="fr-FR" sz="1200" dirty="0" smtClean="0">
                <a:solidFill>
                  <a:schemeClr val="tx2"/>
                </a:solidFill>
              </a:rPr>
              <a:t>Les schémas suivants sont à l’échelle et vous permette nt de dessiner vos locaux de stationnement sur </a:t>
            </a:r>
            <a:r>
              <a:rPr lang="fr-FR" sz="1200" dirty="0" err="1" smtClean="0">
                <a:solidFill>
                  <a:schemeClr val="tx2"/>
                </a:solidFill>
              </a:rPr>
              <a:t>powerpoint</a:t>
            </a:r>
            <a:r>
              <a:rPr lang="fr-FR" sz="1200" dirty="0" smtClean="0">
                <a:solidFill>
                  <a:schemeClr val="tx2"/>
                </a:solidFill>
              </a:rPr>
              <a:t>. Bien entendu  ces informations ne sont données qu’à titre indicatif afin de vous aider à vous faire une idée de l’aménagement que vous pourriez réaliser avec nos équipements. Une étude précise sous </a:t>
            </a:r>
            <a:r>
              <a:rPr lang="fr-FR" sz="1200" dirty="0" err="1" smtClean="0">
                <a:solidFill>
                  <a:schemeClr val="tx2"/>
                </a:solidFill>
              </a:rPr>
              <a:t>Autocad</a:t>
            </a:r>
            <a:r>
              <a:rPr lang="fr-FR" sz="1200" dirty="0" smtClean="0">
                <a:solidFill>
                  <a:schemeClr val="tx2"/>
                </a:solidFill>
              </a:rPr>
              <a:t> doit être réalisée afin de valider la faisabilité de votre projet. Pour cela envoyer votre plan via le formulaire  de contact ou su rcontactez-nous@cykleo.fr</a:t>
            </a:r>
          </a:p>
        </p:txBody>
      </p:sp>
      <p:cxnSp>
        <p:nvCxnSpPr>
          <p:cNvPr id="95" name="Connecteur droit 94"/>
          <p:cNvCxnSpPr/>
          <p:nvPr/>
        </p:nvCxnSpPr>
        <p:spPr>
          <a:xfrm>
            <a:off x="689270" y="6265912"/>
            <a:ext cx="360000" cy="0"/>
          </a:xfrm>
          <a:prstGeom prst="line">
            <a:avLst/>
          </a:prstGeom>
          <a:ln>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6" name="ZoneTexte 95"/>
          <p:cNvSpPr txBox="1"/>
          <p:nvPr/>
        </p:nvSpPr>
        <p:spPr>
          <a:xfrm>
            <a:off x="689270" y="6021288"/>
            <a:ext cx="360000" cy="230832"/>
          </a:xfrm>
          <a:prstGeom prst="rect">
            <a:avLst/>
          </a:prstGeom>
          <a:noFill/>
        </p:spPr>
        <p:txBody>
          <a:bodyPr wrap="square" rtlCol="0">
            <a:spAutoFit/>
          </a:bodyPr>
          <a:lstStyle/>
          <a:p>
            <a:r>
              <a:rPr lang="fr-FR" sz="900" dirty="0" smtClean="0">
                <a:solidFill>
                  <a:schemeClr val="tx2"/>
                </a:solidFill>
              </a:rPr>
              <a:t>1m</a:t>
            </a:r>
            <a:endParaRPr lang="fr-FR" sz="900" dirty="0">
              <a:solidFill>
                <a:schemeClr val="tx2"/>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543" y="2849887"/>
            <a:ext cx="20478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3802871"/>
            <a:ext cx="3273425"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3419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p:cNvCxnSpPr/>
          <p:nvPr/>
        </p:nvCxnSpPr>
        <p:spPr>
          <a:xfrm>
            <a:off x="1109218" y="3836263"/>
            <a:ext cx="5400000" cy="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0" y="476672"/>
            <a:ext cx="9144000" cy="477054"/>
          </a:xfrm>
          <a:prstGeom prst="rect">
            <a:avLst/>
          </a:prstGeom>
          <a:solidFill>
            <a:schemeClr val="tx2"/>
          </a:solidFill>
        </p:spPr>
        <p:txBody>
          <a:bodyPr wrap="square" lIns="360000" rtlCol="0">
            <a:spAutoFit/>
          </a:bodyPr>
          <a:lstStyle/>
          <a:p>
            <a:r>
              <a:rPr lang="fr-FR" sz="2500" dirty="0">
                <a:solidFill>
                  <a:schemeClr val="bg1"/>
                </a:solidFill>
              </a:rPr>
              <a:t>LES RACKS DOUBLE ETAGE</a:t>
            </a:r>
            <a:endParaRPr lang="fr-FR" sz="2500" dirty="0">
              <a:solidFill>
                <a:schemeClr val="bg1"/>
              </a:solidFill>
            </a:endParaRPr>
          </a:p>
        </p:txBody>
      </p:sp>
      <p:sp>
        <p:nvSpPr>
          <p:cNvPr id="7" name="ZoneTexte 6"/>
          <p:cNvSpPr txBox="1"/>
          <p:nvPr/>
        </p:nvSpPr>
        <p:spPr>
          <a:xfrm>
            <a:off x="395537" y="1196752"/>
            <a:ext cx="8533852" cy="1015663"/>
          </a:xfrm>
          <a:prstGeom prst="rect">
            <a:avLst/>
          </a:prstGeom>
          <a:noFill/>
        </p:spPr>
        <p:txBody>
          <a:bodyPr wrap="square" rtlCol="0">
            <a:spAutoFit/>
          </a:bodyPr>
          <a:lstStyle/>
          <a:p>
            <a:r>
              <a:rPr lang="fr-FR" sz="1200" dirty="0" smtClean="0">
                <a:solidFill>
                  <a:schemeClr val="tx2"/>
                </a:solidFill>
              </a:rPr>
              <a:t>Pour dessiner votre aménagement sous Powerpoint, </a:t>
            </a:r>
          </a:p>
          <a:p>
            <a:pPr marL="228600" indent="-228600">
              <a:buFont typeface="+mj-lt"/>
              <a:buAutoNum type="arabicPeriod"/>
            </a:pPr>
            <a:r>
              <a:rPr lang="fr-FR" sz="1200" dirty="0" smtClean="0">
                <a:solidFill>
                  <a:schemeClr val="tx2"/>
                </a:solidFill>
              </a:rPr>
              <a:t>cliquer sur insertion/forme/trait </a:t>
            </a:r>
          </a:p>
          <a:p>
            <a:pPr marL="228600" indent="-228600">
              <a:buFont typeface="+mj-lt"/>
              <a:buAutoNum type="arabicPeriod"/>
            </a:pPr>
            <a:r>
              <a:rPr lang="fr-FR" sz="1200" dirty="0" smtClean="0">
                <a:solidFill>
                  <a:schemeClr val="tx2"/>
                </a:solidFill>
              </a:rPr>
              <a:t>double cliquer sur le trait, le menu change et vous propose de renseigner les dimensions de votre trait</a:t>
            </a:r>
          </a:p>
          <a:p>
            <a:pPr marL="228600" indent="-228600">
              <a:buFont typeface="+mj-lt"/>
              <a:buAutoNum type="arabicPeriod"/>
            </a:pPr>
            <a:r>
              <a:rPr lang="fr-FR" sz="1200" dirty="0" smtClean="0">
                <a:solidFill>
                  <a:schemeClr val="tx2"/>
                </a:solidFill>
              </a:rPr>
              <a:t>dessiner de cette façon votre local en indiquant toutes les mesures</a:t>
            </a:r>
          </a:p>
          <a:p>
            <a:pPr marL="228600" indent="-228600">
              <a:buFont typeface="+mj-lt"/>
              <a:buAutoNum type="arabicPeriod"/>
            </a:pPr>
            <a:r>
              <a:rPr lang="fr-FR" sz="1200" dirty="0" smtClean="0">
                <a:solidFill>
                  <a:schemeClr val="tx2"/>
                </a:solidFill>
              </a:rPr>
              <a:t>récupérer les schémas du </a:t>
            </a:r>
            <a:r>
              <a:rPr lang="fr-FR" sz="1200" dirty="0" err="1" smtClean="0">
                <a:solidFill>
                  <a:schemeClr val="tx2"/>
                </a:solidFill>
              </a:rPr>
              <a:t>slide</a:t>
            </a:r>
            <a:r>
              <a:rPr lang="fr-FR" sz="1200" dirty="0" smtClean="0">
                <a:solidFill>
                  <a:schemeClr val="tx2"/>
                </a:solidFill>
              </a:rPr>
              <a:t> précédent et projeter les avec un entraxe de </a:t>
            </a:r>
            <a:r>
              <a:rPr lang="fr-FR" sz="1200" dirty="0" smtClean="0">
                <a:solidFill>
                  <a:schemeClr val="tx2"/>
                </a:solidFill>
              </a:rPr>
              <a:t>40cm</a:t>
            </a:r>
            <a:endParaRPr lang="fr-FR" sz="1200" dirty="0" smtClean="0">
              <a:solidFill>
                <a:schemeClr val="tx2"/>
              </a:solidFill>
            </a:endParaRPr>
          </a:p>
        </p:txBody>
      </p:sp>
      <p:cxnSp>
        <p:nvCxnSpPr>
          <p:cNvPr id="13" name="Connecteur droit 12"/>
          <p:cNvCxnSpPr/>
          <p:nvPr/>
        </p:nvCxnSpPr>
        <p:spPr>
          <a:xfrm>
            <a:off x="1109218" y="3836263"/>
            <a:ext cx="0" cy="900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6509218" y="3836263"/>
            <a:ext cx="0" cy="216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1109217" y="4740078"/>
            <a:ext cx="5400001" cy="1256185"/>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467544" y="4101596"/>
            <a:ext cx="720081" cy="276999"/>
          </a:xfrm>
          <a:prstGeom prst="rect">
            <a:avLst/>
          </a:prstGeom>
          <a:noFill/>
        </p:spPr>
        <p:txBody>
          <a:bodyPr wrap="square" rtlCol="0">
            <a:spAutoFit/>
          </a:bodyPr>
          <a:lstStyle/>
          <a:p>
            <a:r>
              <a:rPr lang="fr-FR" sz="1200" i="1" dirty="0" smtClean="0">
                <a:solidFill>
                  <a:srgbClr val="CC0099"/>
                </a:solidFill>
              </a:rPr>
              <a:t>2,5 m</a:t>
            </a:r>
            <a:endParaRPr lang="fr-FR" sz="1200" i="1" dirty="0">
              <a:solidFill>
                <a:srgbClr val="CC0099"/>
              </a:solidFill>
            </a:endParaRPr>
          </a:p>
        </p:txBody>
      </p:sp>
      <p:sp>
        <p:nvSpPr>
          <p:cNvPr id="19" name="ZoneTexte 18"/>
          <p:cNvSpPr txBox="1"/>
          <p:nvPr/>
        </p:nvSpPr>
        <p:spPr>
          <a:xfrm>
            <a:off x="6581826" y="4777763"/>
            <a:ext cx="720081" cy="276999"/>
          </a:xfrm>
          <a:prstGeom prst="rect">
            <a:avLst/>
          </a:prstGeom>
          <a:noFill/>
        </p:spPr>
        <p:txBody>
          <a:bodyPr wrap="square" rtlCol="0">
            <a:spAutoFit/>
          </a:bodyPr>
          <a:lstStyle>
            <a:defPPr>
              <a:defRPr lang="fr-FR"/>
            </a:defPPr>
            <a:lvl1pPr>
              <a:defRPr sz="1200" i="1">
                <a:solidFill>
                  <a:srgbClr val="CC0099"/>
                </a:solidFill>
              </a:defRPr>
            </a:lvl1pPr>
          </a:lstStyle>
          <a:p>
            <a:r>
              <a:rPr lang="fr-FR" dirty="0" smtClean="0"/>
              <a:t>6 </a:t>
            </a:r>
            <a:r>
              <a:rPr lang="fr-FR" dirty="0"/>
              <a:t>m</a:t>
            </a:r>
          </a:p>
        </p:txBody>
      </p:sp>
      <p:sp>
        <p:nvSpPr>
          <p:cNvPr id="20" name="ZoneTexte 19"/>
          <p:cNvSpPr txBox="1"/>
          <p:nvPr/>
        </p:nvSpPr>
        <p:spPr>
          <a:xfrm>
            <a:off x="563156" y="2276872"/>
            <a:ext cx="8029079" cy="830997"/>
          </a:xfrm>
          <a:prstGeom prst="rect">
            <a:avLst/>
          </a:prstGeom>
          <a:noFill/>
        </p:spPr>
        <p:txBody>
          <a:bodyPr wrap="square" rtlCol="0">
            <a:spAutoFit/>
          </a:bodyPr>
          <a:lstStyle/>
          <a:p>
            <a:r>
              <a:rPr lang="fr-FR" sz="1200" dirty="0" smtClean="0"/>
              <a:t>Exemple d’utilisation du support Powerpoint </a:t>
            </a:r>
            <a:r>
              <a:rPr lang="fr-FR" sz="1200" i="1" dirty="0" smtClean="0">
                <a:solidFill>
                  <a:schemeClr val="tx1">
                    <a:lumMod val="50000"/>
                    <a:lumOff val="50000"/>
                  </a:schemeClr>
                </a:solidFill>
              </a:rPr>
              <a:t>(il s’agit d’une projection approximative, l’idée étant avant tout de vous permettre de vous faire une idée de l’aménagement de votre local même si vous n’êtes pas équipé de logiciel d’aménagement professionnel; Pour réaliser une projection professionnelle contactez nos conseillers 0144751800 ou envoyer un plan même à main levé de votre local à contactez-nous@cykleo.fr)</a:t>
            </a:r>
            <a:endParaRPr lang="fr-FR" sz="1200" i="1" dirty="0">
              <a:solidFill>
                <a:schemeClr val="tx1">
                  <a:lumMod val="50000"/>
                  <a:lumOff val="50000"/>
                </a:schemeClr>
              </a:solidFill>
            </a:endParaRPr>
          </a:p>
        </p:txBody>
      </p:sp>
      <p:sp>
        <p:nvSpPr>
          <p:cNvPr id="21" name="ZoneTexte 20"/>
          <p:cNvSpPr txBox="1"/>
          <p:nvPr/>
        </p:nvSpPr>
        <p:spPr>
          <a:xfrm>
            <a:off x="965203" y="5593985"/>
            <a:ext cx="3024335" cy="276999"/>
          </a:xfrm>
          <a:prstGeom prst="rect">
            <a:avLst/>
          </a:prstGeom>
          <a:noFill/>
        </p:spPr>
        <p:txBody>
          <a:bodyPr wrap="square" rtlCol="0">
            <a:spAutoFit/>
          </a:bodyPr>
          <a:lstStyle/>
          <a:p>
            <a:r>
              <a:rPr lang="fr-FR" sz="1200" i="1" dirty="0" smtClean="0">
                <a:solidFill>
                  <a:srgbClr val="CC0099"/>
                </a:solidFill>
              </a:rPr>
              <a:t>Hauteur disponible </a:t>
            </a:r>
            <a:r>
              <a:rPr lang="fr-FR" sz="1200" i="1" dirty="0" smtClean="0">
                <a:solidFill>
                  <a:srgbClr val="CC0099"/>
                </a:solidFill>
              </a:rPr>
              <a:t>2,70m</a:t>
            </a:r>
            <a:endParaRPr lang="fr-FR" sz="1200" i="1" dirty="0">
              <a:solidFill>
                <a:srgbClr val="CC0099"/>
              </a:solidFill>
            </a:endParaRPr>
          </a:p>
        </p:txBody>
      </p:sp>
      <p:pic>
        <p:nvPicPr>
          <p:cNvPr id="2050" name="Picture 2"/>
          <p:cNvPicPr>
            <a:picLocks noChangeAspect="1" noChangeArrowheads="1"/>
          </p:cNvPicPr>
          <p:nvPr/>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50000" b="50000"/>
          <a:stretch/>
        </p:blipFill>
        <p:spPr bwMode="auto">
          <a:xfrm rot="5400000">
            <a:off x="1050628" y="4105962"/>
            <a:ext cx="396081" cy="387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ZoneTexte 48"/>
          <p:cNvSpPr txBox="1"/>
          <p:nvPr/>
        </p:nvSpPr>
        <p:spPr>
          <a:xfrm>
            <a:off x="978573" y="4161137"/>
            <a:ext cx="543761" cy="276999"/>
          </a:xfrm>
          <a:prstGeom prst="rect">
            <a:avLst/>
          </a:prstGeom>
          <a:noFill/>
        </p:spPr>
        <p:txBody>
          <a:bodyPr wrap="square" rtlCol="0">
            <a:spAutoFit/>
          </a:bodyPr>
          <a:lstStyle>
            <a:defPPr>
              <a:defRPr lang="fr-FR"/>
            </a:defPPr>
            <a:lvl1pPr>
              <a:defRPr sz="1200" i="1">
                <a:solidFill>
                  <a:srgbClr val="CC0099"/>
                </a:solidFill>
              </a:defRPr>
            </a:lvl1pPr>
          </a:lstStyle>
          <a:p>
            <a:r>
              <a:rPr lang="fr-FR" dirty="0" smtClean="0"/>
              <a:t>0,9 </a:t>
            </a:r>
            <a:r>
              <a:rPr lang="fr-FR" dirty="0"/>
              <a:t>m</a:t>
            </a:r>
          </a:p>
        </p:txBody>
      </p:sp>
      <p:sp>
        <p:nvSpPr>
          <p:cNvPr id="55" name="ZoneTexte 54"/>
          <p:cNvSpPr txBox="1"/>
          <p:nvPr/>
        </p:nvSpPr>
        <p:spPr>
          <a:xfrm>
            <a:off x="991174" y="5996263"/>
            <a:ext cx="3024335" cy="276999"/>
          </a:xfrm>
          <a:prstGeom prst="rect">
            <a:avLst/>
          </a:prstGeom>
          <a:noFill/>
        </p:spPr>
        <p:txBody>
          <a:bodyPr wrap="square" rtlCol="0">
            <a:spAutoFit/>
          </a:bodyPr>
          <a:lstStyle/>
          <a:p>
            <a:r>
              <a:rPr lang="fr-FR" sz="1200" dirty="0" smtClean="0">
                <a:solidFill>
                  <a:schemeClr val="tx2"/>
                </a:solidFill>
              </a:rPr>
              <a:t>38 </a:t>
            </a:r>
            <a:r>
              <a:rPr lang="fr-FR" sz="1200" dirty="0" smtClean="0">
                <a:solidFill>
                  <a:schemeClr val="tx2"/>
                </a:solidFill>
              </a:rPr>
              <a:t>places en utilisant </a:t>
            </a:r>
            <a:r>
              <a:rPr lang="fr-FR" sz="1200" dirty="0" smtClean="0">
                <a:solidFill>
                  <a:schemeClr val="tx2"/>
                </a:solidFill>
              </a:rPr>
              <a:t>les racks double</a:t>
            </a:r>
            <a:endParaRPr lang="fr-FR" sz="1200" dirty="0">
              <a:solidFill>
                <a:schemeClr val="tx2"/>
              </a:solidFill>
            </a:endParaRPr>
          </a:p>
        </p:txBody>
      </p:sp>
      <p:pic>
        <p:nvPicPr>
          <p:cNvPr id="2053" name="Picture 5" descr="RÃ©sultat de recherche d'images pour &quot;astuce icone&quot;"/>
          <p:cNvPicPr>
            <a:picLocks noChangeAspect="1" noChangeArrowheads="1"/>
          </p:cNvPicPr>
          <p:nvPr/>
        </p:nvPicPr>
        <p:blipFill rotWithShape="1">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l="9731" r="50000"/>
          <a:stretch/>
        </p:blipFill>
        <p:spPr bwMode="auto">
          <a:xfrm>
            <a:off x="7033189" y="3195625"/>
            <a:ext cx="830865" cy="720000"/>
          </a:xfrm>
          <a:prstGeom prst="rect">
            <a:avLst/>
          </a:prstGeom>
          <a:noFill/>
          <a:extLst>
            <a:ext uri="{909E8E84-426E-40DD-AFC4-6F175D3DCCD1}">
              <a14:hiddenFill xmlns:a14="http://schemas.microsoft.com/office/drawing/2010/main">
                <a:solidFill>
                  <a:srgbClr val="FFFFFF"/>
                </a:solidFill>
              </a14:hiddenFill>
            </a:ext>
          </a:extLst>
        </p:spPr>
      </p:pic>
      <p:sp>
        <p:nvSpPr>
          <p:cNvPr id="50" name="ZoneTexte 49"/>
          <p:cNvSpPr txBox="1"/>
          <p:nvPr/>
        </p:nvSpPr>
        <p:spPr>
          <a:xfrm>
            <a:off x="7705253" y="3323736"/>
            <a:ext cx="1224136" cy="461665"/>
          </a:xfrm>
          <a:prstGeom prst="rect">
            <a:avLst/>
          </a:prstGeom>
          <a:noFill/>
        </p:spPr>
        <p:txBody>
          <a:bodyPr wrap="square" rtlCol="0">
            <a:spAutoFit/>
          </a:bodyPr>
          <a:lstStyle/>
          <a:p>
            <a:r>
              <a:rPr lang="fr-FR" sz="1200" dirty="0"/>
              <a:t>Prévoir </a:t>
            </a:r>
            <a:r>
              <a:rPr lang="fr-FR" sz="1200" dirty="0" smtClean="0"/>
              <a:t>1,40m de passage</a:t>
            </a:r>
            <a:endParaRPr lang="fr-FR" sz="1200" dirty="0"/>
          </a:p>
        </p:txBody>
      </p:sp>
      <p:pic>
        <p:nvPicPr>
          <p:cNvPr id="3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5255369" y="3967432"/>
            <a:ext cx="20478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4802609" y="3967432"/>
            <a:ext cx="20478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4359027" y="3967432"/>
            <a:ext cx="20478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3906267" y="3967432"/>
            <a:ext cx="20478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3464694" y="3969767"/>
            <a:ext cx="20478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5400000">
            <a:off x="3019598" y="3969767"/>
            <a:ext cx="20478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3385293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274</Words>
  <Application>Microsoft Office PowerPoint</Application>
  <PresentationFormat>Affichage à l'écran (4:3)</PresentationFormat>
  <Paragraphs>22</Paragraphs>
  <Slides>2</Slides>
  <Notes>1</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Company>Effia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Bergues Lagarde Caroline</dc:creator>
  <cp:lastModifiedBy>Bergues Lagarde Caroline</cp:lastModifiedBy>
  <cp:revision>11</cp:revision>
  <dcterms:created xsi:type="dcterms:W3CDTF">2018-06-19T07:25:05Z</dcterms:created>
  <dcterms:modified xsi:type="dcterms:W3CDTF">2018-07-04T22:46:30Z</dcterms:modified>
</cp:coreProperties>
</file>